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F1114F-50EF-E56F-33EB-8E75A90A16C9}" name="Guest User" initials="GU" userId="S::urn:spo:anon#0dde447bcaf691a943fa0b71c9f7c658884aeb304fa3267ffcdaec8558035c44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CEB888"/>
    <a:srgbClr val="9A2A2A"/>
    <a:srgbClr val="000000"/>
    <a:srgbClr val="AB1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61A2E-2372-DBDE-DBB5-5BE0D3C8AB65}" v="42" dt="2022-03-04T20:39:01.429"/>
    <p1510:client id="{9B1F4FC7-2D2C-8744-A80D-64C36E6FC1B5}" v="526" dt="2022-03-04T19:52:40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848"/>
    <p:restoredTop sz="96296"/>
  </p:normalViewPr>
  <p:slideViewPr>
    <p:cSldViewPr snapToGrid="0" snapToObjects="1">
      <p:cViewPr varScale="1">
        <p:scale>
          <a:sx n="23" d="100"/>
          <a:sy n="23" d="100"/>
        </p:scale>
        <p:origin x="2172" y="60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4D20D-524F-1A4B-8C79-2C16F3402293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BC7C7-C5A4-4347-B4F4-01A41D18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C.virginica</a:t>
            </a:r>
            <a:r>
              <a:rPr lang="en-US" dirty="0"/>
              <a:t> are a crucial component in structuring estuarine landscape</a:t>
            </a:r>
          </a:p>
          <a:p>
            <a:pPr marL="171450" indent="-171450">
              <a:buFontTx/>
              <a:buChar char="-"/>
            </a:pPr>
            <a:r>
              <a:rPr lang="en-US" dirty="0"/>
              <a:t>Sediment affects the function of the estuarine habitats such as nutrient availability, water clarity, and structure.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BC7C7-C5A4-4347-B4F4-01A41D1830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0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1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7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7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3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9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8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1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2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CC2CA-C0E0-D446-B23C-5402294FEE2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4C828-8D13-D441-BD9B-0E11B156D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4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5751/ES-07821-200345" TargetMode="External"/><Relationship Id="rId13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5" Type="http://schemas.openxmlformats.org/officeDocument/2006/relationships/image" Target="../media/image10.JPG"/><Relationship Id="rId10" Type="http://schemas.openxmlformats.org/officeDocument/2006/relationships/hyperlink" Target="https://waterdata.usgs.gov/monitoring-location/02359170/#parameterCode=00060&amp;period=P7D" TargetMode="External"/><Relationship Id="rId4" Type="http://schemas.openxmlformats.org/officeDocument/2006/relationships/image" Target="../media/image2.jpeg"/><Relationship Id="rId9" Type="http://schemas.openxmlformats.org/officeDocument/2006/relationships/hyperlink" Target="https://doi.org/10.3354/meps11244" TargetMode="External"/><Relationship Id="rId1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D00E2E-8C07-B648-A123-58FC377D6230}"/>
              </a:ext>
            </a:extLst>
          </p:cNvPr>
          <p:cNvSpPr/>
          <p:nvPr/>
        </p:nvSpPr>
        <p:spPr>
          <a:xfrm>
            <a:off x="0" y="26213"/>
            <a:ext cx="43891200" cy="6203431"/>
          </a:xfrm>
          <a:prstGeom prst="rect">
            <a:avLst/>
          </a:prstGeom>
          <a:solidFill>
            <a:srgbClr val="782F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B00BF2-9783-3D48-A7D7-256AD3906CE0}"/>
              </a:ext>
            </a:extLst>
          </p:cNvPr>
          <p:cNvSpPr txBox="1"/>
          <p:nvPr/>
        </p:nvSpPr>
        <p:spPr>
          <a:xfrm>
            <a:off x="5568950" y="312319"/>
            <a:ext cx="32753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>
                <a:solidFill>
                  <a:schemeClr val="bg1"/>
                </a:solidFill>
              </a:rPr>
              <a:t>Measuring Suspended Solids at Eastern Oyster (</a:t>
            </a:r>
            <a:r>
              <a:rPr lang="en-US" sz="12000" i="1">
                <a:solidFill>
                  <a:schemeClr val="bg1"/>
                </a:solidFill>
              </a:rPr>
              <a:t>Crassostrea virginica</a:t>
            </a:r>
            <a:r>
              <a:rPr lang="en-US" sz="12000">
                <a:solidFill>
                  <a:schemeClr val="bg1"/>
                </a:solidFill>
              </a:rPr>
              <a:t>) Reefs in Apalachicola Bay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9202227-E4D0-5C4A-9976-30A595D45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1621" y="240473"/>
            <a:ext cx="6908800" cy="518160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3594364-4C67-AE40-8B0E-82F729054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0026" y="7717538"/>
            <a:ext cx="19706846" cy="1169825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4FEBC14-8ABF-9B46-8A24-CC65F8583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469" y="2678775"/>
            <a:ext cx="3312962" cy="3308642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72431FA1-78C5-E347-BD45-788C996B6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72" y="221672"/>
            <a:ext cx="3512355" cy="3512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B30A25-8350-6F49-8465-9C958CE1F8A9}"/>
              </a:ext>
            </a:extLst>
          </p:cNvPr>
          <p:cNvSpPr txBox="1"/>
          <p:nvPr/>
        </p:nvSpPr>
        <p:spPr>
          <a:xfrm>
            <a:off x="15209519" y="3825385"/>
            <a:ext cx="1485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u="sng" dirty="0">
                <a:solidFill>
                  <a:schemeClr val="bg1"/>
                </a:solidFill>
              </a:rPr>
              <a:t>Ximena Rosasco</a:t>
            </a:r>
            <a:r>
              <a:rPr lang="en-US" sz="7200" dirty="0">
                <a:solidFill>
                  <a:schemeClr val="bg1"/>
                </a:solidFill>
              </a:rPr>
              <a:t> and Barry Walton M.S.</a:t>
            </a:r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53667C86-DBA2-F842-A10F-C2908303F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7849" y="7708675"/>
            <a:ext cx="9184617" cy="64592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3A9429-97B4-DA43-A9A4-8B73B20E2737}"/>
              </a:ext>
            </a:extLst>
          </p:cNvPr>
          <p:cNvSpPr txBox="1"/>
          <p:nvPr/>
        </p:nvSpPr>
        <p:spPr>
          <a:xfrm>
            <a:off x="19399086" y="6418505"/>
            <a:ext cx="6489354" cy="12939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8DF1AE-56CA-2542-BC61-D5C1C8905862}"/>
              </a:ext>
            </a:extLst>
          </p:cNvPr>
          <p:cNvSpPr txBox="1"/>
          <p:nvPr/>
        </p:nvSpPr>
        <p:spPr>
          <a:xfrm>
            <a:off x="29674254" y="25252566"/>
            <a:ext cx="13939614" cy="25198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82F4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en-US" sz="7000" u="sng" dirty="0">
              <a:latin typeface="Times New Roman"/>
              <a:cs typeface="Times New Roman"/>
            </a:endParaRPr>
          </a:p>
          <a:p>
            <a:r>
              <a:rPr lang="en-US" sz="3600" dirty="0">
                <a:latin typeface="Times New Roman"/>
                <a:cs typeface="Times New Roman"/>
              </a:rPr>
              <a:t>I would like to thank Alek Valles and FSUCML staff for mentoring me and giving me the opportunity to work alongside them.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5BAF53-4D90-624A-BBD3-77AB988BA65E}"/>
              </a:ext>
            </a:extLst>
          </p:cNvPr>
          <p:cNvSpPr txBox="1"/>
          <p:nvPr/>
        </p:nvSpPr>
        <p:spPr>
          <a:xfrm>
            <a:off x="29253393" y="28087735"/>
            <a:ext cx="14360475" cy="45629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Camp, E. et al. (2015) Collapse of a historic oyster fishery: diagnosing cases and identifying paths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toward increased resilience.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Ecology and Society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 (3).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http://dx.doi.org/10.5751/ES-07821-200345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Pine, W. et al. (2015) The curious case of eastern oyster Crassostrea virginica stock status in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Apalachicola Bay, Florida.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Ecology and Society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20(3).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https//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/10.5751/ES-07827-200346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	Colden, A. et al. (2015) Lethal and sublethal effects of sediment burial on the eastern oyster Crassostrea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virginica.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Marine Ecology Progress Series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527, 105-117.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https://doi.org/10.3354/meps11244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USGS(2022) Discharge of Apalachicola River. Retrieved on February 10,2022, from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https://waterdata.usgs.gov/monitoring-location/02359170/#parameterCode=00060&amp;period=P7D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6629B8-D71B-0B4E-976B-8961B7B0E691}"/>
              </a:ext>
            </a:extLst>
          </p:cNvPr>
          <p:cNvSpPr txBox="1"/>
          <p:nvPr/>
        </p:nvSpPr>
        <p:spPr>
          <a:xfrm>
            <a:off x="556351" y="19407611"/>
            <a:ext cx="13618997" cy="827460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82F4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endParaRPr lang="en-US" sz="7200" u="sng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200" dirty="0">
                <a:latin typeface="Times New Roman"/>
                <a:cs typeface="Times New Roman"/>
              </a:rPr>
              <a:t>Opportunistically sampled water from 117 sites via Niskin bottle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200" dirty="0">
                <a:latin typeface="Times New Roman"/>
                <a:cs typeface="Times New Roman"/>
              </a:rPr>
              <a:t>100 mL subsamples were centrifuged to extract suspended sediment and weighed via microbalance (g)</a:t>
            </a:r>
            <a:endParaRPr lang="en-US" sz="4200" dirty="0">
              <a:cs typeface="Calibri" panose="020F0502020204030204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200" dirty="0">
                <a:latin typeface="Times New Roman"/>
                <a:cs typeface="Times New Roman"/>
              </a:rPr>
              <a:t>Samples placed in drying oven for 72 hours to remove excess moisture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200" dirty="0">
                <a:latin typeface="Times New Roman"/>
                <a:cs typeface="Times New Roman"/>
              </a:rPr>
              <a:t>Salt content accounted for and removed to provide a final dry weight of only suspended sediment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C875A7-E05D-3148-8AB7-796BCF603395}"/>
              </a:ext>
            </a:extLst>
          </p:cNvPr>
          <p:cNvSpPr txBox="1"/>
          <p:nvPr/>
        </p:nvSpPr>
        <p:spPr>
          <a:xfrm>
            <a:off x="634454" y="6471872"/>
            <a:ext cx="13618998" cy="1266729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82F4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7200" u="sng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200" dirty="0">
                <a:latin typeface="Times New Roman"/>
                <a:cs typeface="Times New Roman"/>
              </a:rPr>
              <a:t>The eastern oyster (hereafter oyster)</a:t>
            </a:r>
          </a:p>
          <a:p>
            <a:r>
              <a:rPr lang="en-US" sz="4200" dirty="0">
                <a:latin typeface="Times New Roman"/>
                <a:cs typeface="Times New Roman"/>
              </a:rPr>
              <a:t> population in Apalachicola Bay is </a:t>
            </a:r>
          </a:p>
          <a:p>
            <a:r>
              <a:rPr lang="en-US" sz="4200" dirty="0">
                <a:latin typeface="Times New Roman"/>
                <a:cs typeface="Times New Roman"/>
              </a:rPr>
              <a:t>threatened </a:t>
            </a:r>
            <a:r>
              <a:rPr lang="en-US" sz="4200" baseline="30000" dirty="0">
                <a:latin typeface="Times New Roman"/>
                <a:cs typeface="Times New Roman"/>
              </a:rPr>
              <a:t>1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200" dirty="0">
                <a:latin typeface="Times New Roman"/>
                <a:cs typeface="Times New Roman"/>
              </a:rPr>
              <a:t>Several factors are contributing to </a:t>
            </a:r>
          </a:p>
          <a:p>
            <a:r>
              <a:rPr lang="en-US" sz="4200" dirty="0">
                <a:latin typeface="Times New Roman"/>
                <a:cs typeface="Times New Roman"/>
              </a:rPr>
              <a:t>oyster decline </a:t>
            </a:r>
            <a:r>
              <a:rPr lang="en-US" sz="4200" baseline="30000" dirty="0">
                <a:latin typeface="Times New Roman"/>
                <a:cs typeface="Times New Roman"/>
              </a:rPr>
              <a:t>2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200" dirty="0">
                <a:latin typeface="Times New Roman"/>
                <a:cs typeface="Times New Roman"/>
              </a:rPr>
              <a:t>Spatiotemporal variations in </a:t>
            </a:r>
          </a:p>
          <a:p>
            <a:r>
              <a:rPr lang="en-US" sz="4200" dirty="0">
                <a:latin typeface="Times New Roman"/>
                <a:cs typeface="Times New Roman"/>
              </a:rPr>
              <a:t>suspended sediment may be a factor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4200" dirty="0">
                <a:latin typeface="Times New Roman"/>
                <a:cs typeface="Times New Roman"/>
              </a:rPr>
              <a:t>Sediment affects the nutrient availability, water clarity, and overall structure and function of estuarine habitats </a:t>
            </a:r>
            <a:r>
              <a:rPr lang="en-US" sz="4200" baseline="30000" dirty="0">
                <a:latin typeface="Times New Roman"/>
                <a:cs typeface="Times New Roman"/>
              </a:rPr>
              <a:t>3</a:t>
            </a:r>
            <a:endParaRPr lang="en-US" sz="42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211138" indent="-211138">
              <a:buFont typeface="Arial" panose="020B0604020202020204" pitchFamily="34" charset="0"/>
              <a:buChar char="•"/>
            </a:pPr>
            <a:r>
              <a:rPr lang="en-US" sz="4200" dirty="0">
                <a:latin typeface="Times New Roman"/>
                <a:cs typeface="Times New Roman"/>
              </a:rPr>
              <a:t>Deposition of sediment due to waves, wind, and storms can kill oysters and bury their reefs </a:t>
            </a:r>
            <a:r>
              <a:rPr lang="en-US" sz="4200" baseline="30000" dirty="0">
                <a:latin typeface="Times New Roman"/>
                <a:cs typeface="Times New Roman"/>
              </a:rPr>
              <a:t>3</a:t>
            </a:r>
            <a:endParaRPr lang="en-US" sz="4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211138" indent="-211138">
              <a:buFont typeface="Arial" panose="020B0604020202020204" pitchFamily="34" charset="0"/>
              <a:buChar char="•"/>
            </a:pPr>
            <a:r>
              <a:rPr lang="en-US" sz="4200" dirty="0">
                <a:latin typeface="Times New Roman"/>
                <a:cs typeface="Times New Roman"/>
              </a:rPr>
              <a:t>We quantified levels of suspended sediment present in our study area 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3C209C-437C-1147-BA4C-EB71E5F84429}"/>
              </a:ext>
            </a:extLst>
          </p:cNvPr>
          <p:cNvSpPr txBox="1"/>
          <p:nvPr/>
        </p:nvSpPr>
        <p:spPr>
          <a:xfrm>
            <a:off x="14583238" y="20290178"/>
            <a:ext cx="19840421" cy="4597003"/>
          </a:xfrm>
          <a:prstGeom prst="roundRect">
            <a:avLst/>
          </a:prstGeom>
          <a:ln w="57150">
            <a:solidFill>
              <a:srgbClr val="782F40"/>
            </a:solidFill>
          </a:ln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/>
                <a:cs typeface="Times New Roman"/>
              </a:rPr>
              <a:t>Bottom samples had a larger amount of suspended sediment than surface samples (Fig. 1)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/>
                <a:cs typeface="Times New Roman"/>
              </a:rPr>
              <a:t>The discharge of freshwater into Apalachicola Bay increased during the months of sampling (Fig.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 taken closer to the river had more suspended sediment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Quantity of sediment varied with the oyster habitats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8C9FC3-26B7-6843-9E2F-F21CAC7D33FA}"/>
              </a:ext>
            </a:extLst>
          </p:cNvPr>
          <p:cNvSpPr txBox="1"/>
          <p:nvPr/>
        </p:nvSpPr>
        <p:spPr>
          <a:xfrm>
            <a:off x="34576542" y="14293399"/>
            <a:ext cx="9184618" cy="11237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82F4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i="1" dirty="0">
                <a:latin typeface="Times New Roman"/>
                <a:cs typeface="Times New Roman"/>
              </a:rPr>
              <a:t>Fig. 2 </a:t>
            </a:r>
            <a:r>
              <a:rPr lang="en-US" sz="3000" dirty="0">
                <a:latin typeface="Times New Roman"/>
                <a:cs typeface="Times New Roman"/>
              </a:rPr>
              <a:t>Apalachicola River discharge (ft</a:t>
            </a:r>
            <a:r>
              <a:rPr lang="en-US" sz="3000" baseline="30000" dirty="0">
                <a:latin typeface="Times New Roman"/>
                <a:cs typeface="Times New Roman"/>
              </a:rPr>
              <a:t>3</a:t>
            </a:r>
            <a:r>
              <a:rPr lang="en-US" sz="3000" dirty="0">
                <a:latin typeface="Times New Roman"/>
                <a:cs typeface="Times New Roman"/>
              </a:rPr>
              <a:t>/s) throughout study period </a:t>
            </a:r>
            <a:endParaRPr lang="en-US" sz="3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E3BDD4-1AD4-3A4B-9BF1-606090351852}"/>
              </a:ext>
            </a:extLst>
          </p:cNvPr>
          <p:cNvSpPr txBox="1"/>
          <p:nvPr/>
        </p:nvSpPr>
        <p:spPr>
          <a:xfrm>
            <a:off x="14579858" y="19476877"/>
            <a:ext cx="16012557" cy="61293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and bottom suspended sediment (g/100ml). Sampling sites with oyster habitat in grey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A52418-E6BC-C740-859C-C8781FADC6B3}"/>
              </a:ext>
            </a:extLst>
          </p:cNvPr>
          <p:cNvSpPr txBox="1"/>
          <p:nvPr/>
        </p:nvSpPr>
        <p:spPr>
          <a:xfrm>
            <a:off x="14624257" y="25470304"/>
            <a:ext cx="14472986" cy="71717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82F4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u="sng" dirty="0">
                <a:latin typeface="Times New Roman"/>
                <a:cs typeface="Times New Roman"/>
              </a:rPr>
              <a:t>Discussion / Conclusion</a:t>
            </a:r>
            <a:endParaRPr lang="en-US" sz="7200" u="sng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200" dirty="0"/>
              <a:t>Results indicated that the quantity of suspended sediment varied spatially and with depth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200" dirty="0"/>
              <a:t>Surface samples have less suspended sediment due to the sediment deposition on the oyster reefs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200" dirty="0"/>
              <a:t>Suspended sediment loads were inversely related to river mouth proximity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200" dirty="0"/>
              <a:t>Future research would use sediment traps to better incorporate temporal variation in abiotic factors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A1E993-1836-3848-A1F6-56CC27184A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351" y="27950658"/>
            <a:ext cx="5860979" cy="4276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229ED7-4C1B-704A-8C64-4D7FA762F742}"/>
              </a:ext>
            </a:extLst>
          </p:cNvPr>
          <p:cNvSpPr txBox="1"/>
          <p:nvPr/>
        </p:nvSpPr>
        <p:spPr>
          <a:xfrm>
            <a:off x="1858629" y="32320427"/>
            <a:ext cx="337972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Niskin Bottle Sampler</a:t>
            </a:r>
          </a:p>
        </p:txBody>
      </p:sp>
      <p:pic>
        <p:nvPicPr>
          <p:cNvPr id="44" name="Picture 43" descr="A picture containing oyster&#10;&#10;Description automatically generated">
            <a:extLst>
              <a:ext uri="{FF2B5EF4-FFF2-40B4-BE49-F238E27FC236}">
                <a16:creationId xmlns:a16="http://schemas.microsoft.com/office/drawing/2014/main" id="{10F2BC77-A1C9-7D41-B80B-831AC05CB8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4328" y="8829004"/>
            <a:ext cx="4245142" cy="396961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D6F5679-19A1-E34A-9B9A-479BE0B3486A}"/>
              </a:ext>
            </a:extLst>
          </p:cNvPr>
          <p:cNvSpPr txBox="1"/>
          <p:nvPr/>
        </p:nvSpPr>
        <p:spPr>
          <a:xfrm>
            <a:off x="8808131" y="12735666"/>
            <a:ext cx="524839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Eastern Oyster</a:t>
            </a:r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 photo credit: Jose Lietor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4" name="Picture 23" descr="A picture containing container, plastic, tray, indoor&#10;&#10;Description automatically generated">
            <a:extLst>
              <a:ext uri="{FF2B5EF4-FFF2-40B4-BE49-F238E27FC236}">
                <a16:creationId xmlns:a16="http://schemas.microsoft.com/office/drawing/2014/main" id="{02118AF9-512E-4F4F-8527-79747D8EC0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37618678" y="17171594"/>
            <a:ext cx="7411424" cy="46151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919196-8680-7B4E-AE28-F8827BD7225B}"/>
              </a:ext>
            </a:extLst>
          </p:cNvPr>
          <p:cNvSpPr txBox="1"/>
          <p:nvPr/>
        </p:nvSpPr>
        <p:spPr>
          <a:xfrm>
            <a:off x="34844218" y="23282593"/>
            <a:ext cx="8603141" cy="11237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82F4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3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Centrifuged suspended sediment and final dry mass </a:t>
            </a:r>
          </a:p>
        </p:txBody>
      </p:sp>
      <p:pic>
        <p:nvPicPr>
          <p:cNvPr id="27" name="Picture 26" descr="A picture containing indoor, person, close&#10;&#10;Description automatically generated">
            <a:extLst>
              <a:ext uri="{FF2B5EF4-FFF2-40B4-BE49-F238E27FC236}">
                <a16:creationId xmlns:a16="http://schemas.microsoft.com/office/drawing/2014/main" id="{0ACFE9BF-71D2-A14B-9704-6AE8FDC159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33300663" y="17331029"/>
            <a:ext cx="7410706" cy="4295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0495EB-9F1C-C54D-846D-B6754D2D8959}"/>
              </a:ext>
            </a:extLst>
          </p:cNvPr>
          <p:cNvSpPr txBox="1"/>
          <p:nvPr/>
        </p:nvSpPr>
        <p:spPr>
          <a:xfrm>
            <a:off x="8471519" y="32316548"/>
            <a:ext cx="39020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water samples</a:t>
            </a:r>
          </a:p>
        </p:txBody>
      </p:sp>
      <p:pic>
        <p:nvPicPr>
          <p:cNvPr id="7" name="Picture 6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7315E226-0294-7C44-AF11-09B55220736B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6617272" y="28360519"/>
            <a:ext cx="4194980" cy="3456564"/>
          </a:xfrm>
          <a:prstGeom prst="rect">
            <a:avLst/>
          </a:prstGeom>
        </p:spPr>
      </p:pic>
      <p:pic>
        <p:nvPicPr>
          <p:cNvPr id="26" name="Picture 25" descr="A picture containing water, person, outdoor&#10;&#10;Description automatically generated">
            <a:extLst>
              <a:ext uri="{FF2B5EF4-FFF2-40B4-BE49-F238E27FC236}">
                <a16:creationId xmlns:a16="http://schemas.microsoft.com/office/drawing/2014/main" id="{CDEDCB6E-F713-F04D-ACA6-90E9CACBB4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10053326" y="28360519"/>
            <a:ext cx="4194980" cy="3456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2D12A3-5C49-A54B-84F8-DA06700FA8E8}"/>
              </a:ext>
            </a:extLst>
          </p:cNvPr>
          <p:cNvSpPr txBox="1"/>
          <p:nvPr/>
        </p:nvSpPr>
        <p:spPr>
          <a:xfrm>
            <a:off x="13270144" y="4914242"/>
            <a:ext cx="17350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Florida State University Coastal and Marine Laboratory  </a:t>
            </a:r>
          </a:p>
        </p:txBody>
      </p:sp>
    </p:spTree>
    <p:extLst>
      <p:ext uri="{BB962C8B-B14F-4D97-AF65-F5344CB8AC3E}">
        <p14:creationId xmlns:p14="http://schemas.microsoft.com/office/powerpoint/2010/main" val="3036081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2352</TotalTime>
  <Words>570</Words>
  <Application>Microsoft Office PowerPoint</Application>
  <PresentationFormat>Custom</PresentationFormat>
  <Paragraphs>59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Ximena Rosasco</dc:creator>
  <cp:lastModifiedBy>Barry Walton</cp:lastModifiedBy>
  <cp:revision>44</cp:revision>
  <dcterms:created xsi:type="dcterms:W3CDTF">2022-02-13T19:20:19Z</dcterms:created>
  <dcterms:modified xsi:type="dcterms:W3CDTF">2022-03-04T20:42:18Z</dcterms:modified>
</cp:coreProperties>
</file>